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38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47" d="100"/>
          <a:sy n="47" d="100"/>
        </p:scale>
        <p:origin x="1416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0FFC2-BC2B-B1DC-3F2D-A7CADAD3B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CF5A85-BFD3-4D40-5881-9E0E084F64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1AAE7-BFCA-8936-6271-CB7D518EE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1B9A-2084-4CEB-8EC4-CB21BA3B400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1E9F1-E069-6147-5AEB-4FA2980C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4CEC5-515A-6051-913B-89CA129F3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F430-DB8D-4173-A44E-8499CFF59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005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E4599-C9F0-9890-ADCB-2C3EF7E12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8A3A5D-FBA5-5C12-2160-4F3ABB49C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4EBC5-0248-8007-2741-0756CB500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1B9A-2084-4CEB-8EC4-CB21BA3B400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E1F8C-4035-C23E-A2CA-E2D21A3F2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47A0D-B441-71E3-7346-257D187B0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F430-DB8D-4173-A44E-8499CFF59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3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8AF6D9-BF8C-DAF2-011B-3D050EAF7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B1C17C-F5D1-15DE-FDA5-4AE9A92B3B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D02D8-6DF7-00BB-326E-19F37FD14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1B9A-2084-4CEB-8EC4-CB21BA3B400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2B793-955D-D071-A10C-0D8A0405E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935AA-BDC1-8C35-4221-9352B2022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F430-DB8D-4173-A44E-8499CFF59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650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A354E-4907-46A7-E37F-948FC188A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D023C-C5CD-1BBE-4C80-AA7FF14C1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DAAB4-601E-A349-3EF6-C8DA73BAA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1B9A-2084-4CEB-8EC4-CB21BA3B400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E61D5-133F-3281-C867-2B4318E7E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F6397-C2CF-2342-15EF-CA18E69EF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F430-DB8D-4173-A44E-8499CFF59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02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3C84E-F116-A9CA-7FC7-76994CA68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759E8-BBA1-2D11-60CB-03221D2C4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E63A9-9CC8-EA4D-C25E-EF33AA42E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1B9A-2084-4CEB-8EC4-CB21BA3B400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0A849-7732-60CC-9493-3FAA23D0A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BFE61-63DB-33F7-5C7A-CCF8738A7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F430-DB8D-4173-A44E-8499CFF59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66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0934-D2EB-9FE8-628B-F761D364F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BFABC-9BD2-4CA0-2139-EB3018269C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F4655E-5C58-D5BD-DFEB-453779EACD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ADD1A3-18DE-BDD7-124B-C7C29AC1B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1B9A-2084-4CEB-8EC4-CB21BA3B400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A500A3-30AA-1F5B-7522-4C842ACD9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CC8EF-A64E-E94B-2583-C63AF180D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F430-DB8D-4173-A44E-8499CFF59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59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35340-FC0A-DC94-60AB-8E377598B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577E9E-1A8D-8C9F-5334-6203F104E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FD6A7-B10B-BD7A-BF18-C9EE0F64E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092A9F-E9C0-D15B-05FE-A2C37A28A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342946-231F-288D-DD27-A695938CBA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686428-D7AC-C39C-D352-EB80D8604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1B9A-2084-4CEB-8EC4-CB21BA3B400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5EE62F-6EC6-0DD9-B007-7722859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B21AA4-4D36-3047-98D6-9B3C892DB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F430-DB8D-4173-A44E-8499CFF59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69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F37CF-E993-9438-E736-0FE5D9CE9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ED2714-4892-E95B-7E86-BB7AFB35F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1B9A-2084-4CEB-8EC4-CB21BA3B400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33FA2B-E47A-F299-4F7E-4D451FD2D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F21894-3B55-E4FA-EA02-291D8B42D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F430-DB8D-4173-A44E-8499CFF59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40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B68546-CF21-9705-A7B1-BA675B521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1B9A-2084-4CEB-8EC4-CB21BA3B400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72A536-47CA-CBDA-CD2B-1088B2DAD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9460A-D160-44B3-82C9-829591B4F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F430-DB8D-4173-A44E-8499CFF59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650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B86DF-C02D-89A8-9A35-183762358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C2453-6200-CED3-03DC-290EFAC51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E2433F-D048-8A54-3617-BB83D6B19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C703BE-3A3D-CE67-B02C-D46430E32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1B9A-2084-4CEB-8EC4-CB21BA3B400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74147-4AF9-ABE6-4D21-DE357E7FB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4A407-F03F-B80C-ED70-65268E3DD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F430-DB8D-4173-A44E-8499CFF59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20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CB716-4A3F-2765-C87E-F83D259FF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35545-31E5-D4F0-0876-5219E693A1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9CA596-51D3-4BD1-62D7-03515D42E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270A36-C678-F7BF-E9A1-740A88C4F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1B9A-2084-4CEB-8EC4-CB21BA3B400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7D99C6-446F-AEFE-672A-670F68E9A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B8675E-8B12-EB1D-C9D1-A69C7DFEF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F430-DB8D-4173-A44E-8499CFF59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096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38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DC930B-A38E-A3FF-6B84-CF65D2D90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5B2FC-F35E-B3EB-B9B7-3CEA90841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3DF3B-77E0-CE0B-6E38-4AB0B131AC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11B9A-2084-4CEB-8EC4-CB21BA3B400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9D43B-DEB0-48F1-15CB-7C1257EC41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F85F6-C52F-1EC5-2094-4CB00676D9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AF430-DB8D-4173-A44E-8499CFF59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98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90F0299A-086F-1EAB-095E-CE83B5834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36830" y="1763172"/>
            <a:ext cx="11588594" cy="304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26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50D5C1-0897-94C0-40A7-D25DE09600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845" t="36064" r="38428" b="37512"/>
          <a:stretch/>
        </p:blipFill>
        <p:spPr>
          <a:xfrm>
            <a:off x="313900" y="515251"/>
            <a:ext cx="2947915" cy="1853427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8767C02-C656-03E5-EB3E-616A9C4C6DF5}"/>
              </a:ext>
            </a:extLst>
          </p:cNvPr>
          <p:cNvSpPr txBox="1"/>
          <p:nvPr/>
        </p:nvSpPr>
        <p:spPr>
          <a:xfrm>
            <a:off x="672151" y="2079599"/>
            <a:ext cx="1105127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effectLst/>
                <a:latin typeface="Abadi Extra Light" panose="020F0502020204030204" pitchFamily="34" charset="0"/>
                <a:ea typeface="Source Sans Pro" panose="020B0503030403020204" pitchFamily="34" charset="0"/>
                <a:cs typeface="Levenim MT" panose="02010502060101010101" pitchFamily="2" charset="-79"/>
              </a:rPr>
              <a:t>Monetise free content.</a:t>
            </a:r>
            <a:br>
              <a:rPr lang="en-GB" sz="3200" b="1" dirty="0">
                <a:solidFill>
                  <a:schemeClr val="bg1"/>
                </a:solidFill>
                <a:effectLst/>
                <a:latin typeface="Abadi Extra Light" panose="020F0502020204030204" pitchFamily="34" charset="0"/>
                <a:ea typeface="Source Sans Pro" panose="020B0503030403020204" pitchFamily="34" charset="0"/>
                <a:cs typeface="Levenim MT" panose="02010502060101010101" pitchFamily="2" charset="-79"/>
              </a:rPr>
            </a:br>
            <a:endParaRPr lang="en-GB" sz="3200" b="1" dirty="0">
              <a:solidFill>
                <a:schemeClr val="bg1"/>
              </a:solidFill>
              <a:effectLst/>
              <a:latin typeface="Abadi Extra Light" panose="020F0502020204030204" pitchFamily="34" charset="0"/>
              <a:ea typeface="Source Sans Pro" panose="020B0503030403020204" pitchFamily="34" charset="0"/>
              <a:cs typeface="Levenim MT" panose="02010502060101010101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effectLst/>
                <a:latin typeface="Abadi Extra Light" panose="020F0502020204030204" pitchFamily="34" charset="0"/>
                <a:ea typeface="Source Sans Pro" panose="020B0503030403020204" pitchFamily="34" charset="0"/>
                <a:cs typeface="Levenim MT" panose="02010502060101010101" pitchFamily="2" charset="-79"/>
              </a:rPr>
              <a:t>Add breadth and depth to relationships with members – move to paying client, wider services.</a:t>
            </a:r>
            <a:br>
              <a:rPr lang="en-GB" sz="2800" b="1" dirty="0">
                <a:solidFill>
                  <a:schemeClr val="bg1"/>
                </a:solidFill>
                <a:effectLst/>
                <a:latin typeface="Abadi Extra Light" panose="020F0502020204030204" pitchFamily="34" charset="0"/>
                <a:ea typeface="Source Sans Pro" panose="020B0503030403020204" pitchFamily="34" charset="0"/>
                <a:cs typeface="Levenim MT" panose="02010502060101010101" pitchFamily="2" charset="-79"/>
              </a:rPr>
            </a:br>
            <a:endParaRPr lang="en-GB" sz="2800" b="1" dirty="0">
              <a:solidFill>
                <a:schemeClr val="bg1"/>
              </a:solidFill>
              <a:effectLst/>
              <a:latin typeface="Abadi Extra Light" panose="020F0502020204030204" pitchFamily="34" charset="0"/>
              <a:ea typeface="Source Sans Pro" panose="020B0503030403020204" pitchFamily="34" charset="0"/>
              <a:cs typeface="Levenim MT" panose="02010502060101010101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effectLst/>
                <a:latin typeface="Abadi Extra Light" panose="020F0502020204030204" pitchFamily="34" charset="0"/>
                <a:ea typeface="Source Sans Pro" panose="020B0503030403020204" pitchFamily="34" charset="0"/>
                <a:cs typeface="Levenim MT" panose="02010502060101010101" pitchFamily="2" charset="-79"/>
              </a:rPr>
              <a:t>Feeling of membership /belonging – loyalty /sticky customer.</a:t>
            </a:r>
            <a:br>
              <a:rPr lang="en-GB" sz="3200" b="1" dirty="0">
                <a:solidFill>
                  <a:schemeClr val="bg1"/>
                </a:solidFill>
                <a:effectLst/>
                <a:latin typeface="Abadi Extra Light" panose="020F0502020204030204" pitchFamily="34" charset="0"/>
                <a:ea typeface="Source Sans Pro" panose="020B0503030403020204" pitchFamily="34" charset="0"/>
                <a:cs typeface="Levenim MT" panose="02010502060101010101" pitchFamily="2" charset="-79"/>
              </a:rPr>
            </a:br>
            <a:endParaRPr lang="en-GB" sz="3200" b="1" dirty="0">
              <a:solidFill>
                <a:schemeClr val="bg1"/>
              </a:solidFill>
              <a:effectLst/>
              <a:latin typeface="Abadi Extra Light" panose="020F0502020204030204" pitchFamily="34" charset="0"/>
              <a:ea typeface="Source Sans Pro" panose="020B0503030403020204" pitchFamily="34" charset="0"/>
              <a:cs typeface="Levenim MT" panose="02010502060101010101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effectLst/>
                <a:latin typeface="Abadi Extra Light" panose="020F0502020204030204" pitchFamily="34" charset="0"/>
                <a:ea typeface="Source Sans Pro" panose="020B0503030403020204" pitchFamily="34" charset="0"/>
                <a:cs typeface="Levenim MT" panose="02010502060101010101" pitchFamily="2" charset="-79"/>
              </a:rPr>
              <a:t>Community/ centre of excellence/ thought leadership</a:t>
            </a:r>
          </a:p>
        </p:txBody>
      </p:sp>
    </p:spTree>
    <p:extLst>
      <p:ext uri="{BB962C8B-B14F-4D97-AF65-F5344CB8AC3E}">
        <p14:creationId xmlns:p14="http://schemas.microsoft.com/office/powerpoint/2010/main" val="309797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90A8B4A4-C29D-1034-D45C-D658B441C8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6940" t="34826" r="40672" b="42686"/>
          <a:stretch/>
        </p:blipFill>
        <p:spPr>
          <a:xfrm>
            <a:off x="436727" y="464024"/>
            <a:ext cx="2729553" cy="15421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146660-7024-F885-D243-D491131078AD}"/>
              </a:ext>
            </a:extLst>
          </p:cNvPr>
          <p:cNvSpPr txBox="1"/>
          <p:nvPr/>
        </p:nvSpPr>
        <p:spPr>
          <a:xfrm>
            <a:off x="3679210" y="1718131"/>
            <a:ext cx="3794078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GB" sz="2400" b="1" dirty="0">
                <a:solidFill>
                  <a:schemeClr val="bg1"/>
                </a:solidFill>
                <a:effectLst/>
                <a:latin typeface="Abadi Extra Light" panose="020B0204020104020204" pitchFamily="34" charset="0"/>
              </a:rPr>
              <a:t>Three ABs a month </a:t>
            </a:r>
          </a:p>
          <a:p>
            <a:pPr>
              <a:buFont typeface="+mj-lt"/>
              <a:buAutoNum type="arabicPeriod"/>
            </a:pPr>
            <a:r>
              <a:rPr lang="en-GB" sz="2400" b="1" dirty="0">
                <a:solidFill>
                  <a:schemeClr val="bg1"/>
                </a:solidFill>
                <a:effectLst/>
                <a:latin typeface="Abadi Extra Light" panose="020B0204020104020204" pitchFamily="34" charset="0"/>
              </a:rPr>
              <a:t>Cyber Newsletter </a:t>
            </a:r>
          </a:p>
          <a:p>
            <a:pPr>
              <a:buFont typeface="+mj-lt"/>
              <a:buAutoNum type="arabicPeriod"/>
            </a:pPr>
            <a:r>
              <a:rPr lang="en-GB" sz="2400" b="1" dirty="0">
                <a:solidFill>
                  <a:schemeClr val="bg1"/>
                </a:solidFill>
                <a:effectLst/>
                <a:latin typeface="Abadi Extra Light" panose="020B0204020104020204" pitchFamily="34" charset="0"/>
              </a:rPr>
              <a:t>Webinars </a:t>
            </a:r>
          </a:p>
          <a:p>
            <a:pPr>
              <a:buFont typeface="+mj-lt"/>
              <a:buAutoNum type="arabicPeriod"/>
            </a:pPr>
            <a:r>
              <a:rPr lang="en-GB" sz="2400" b="1" dirty="0">
                <a:solidFill>
                  <a:schemeClr val="bg1"/>
                </a:solidFill>
                <a:effectLst/>
                <a:latin typeface="Abadi Extra Light" panose="020B0204020104020204" pitchFamily="34" charset="0"/>
              </a:rPr>
              <a:t>PRR</a:t>
            </a:r>
          </a:p>
          <a:p>
            <a:pPr>
              <a:buFont typeface="+mj-lt"/>
              <a:buAutoNum type="arabicPeriod"/>
            </a:pPr>
            <a:r>
              <a:rPr lang="en-GB" sz="2400" b="1" dirty="0">
                <a:solidFill>
                  <a:schemeClr val="bg1"/>
                </a:solidFill>
                <a:effectLst/>
                <a:latin typeface="Abadi Extra Light" panose="020B0204020104020204" pitchFamily="34" charset="0"/>
              </a:rPr>
              <a:t>K&amp;R</a:t>
            </a:r>
          </a:p>
          <a:p>
            <a:pPr>
              <a:buFont typeface="+mj-lt"/>
              <a:buAutoNum type="arabicPeriod"/>
            </a:pPr>
            <a:r>
              <a:rPr lang="en-GB" sz="2400" b="1" dirty="0">
                <a:solidFill>
                  <a:schemeClr val="bg1"/>
                </a:solidFill>
                <a:effectLst/>
                <a:latin typeface="Abadi Extra Light" panose="020B0204020104020204" pitchFamily="34" charset="0"/>
              </a:rPr>
              <a:t>Special Reports </a:t>
            </a:r>
          </a:p>
          <a:p>
            <a:pPr>
              <a:buFont typeface="+mj-lt"/>
              <a:buAutoNum type="arabicPeriod"/>
            </a:pPr>
            <a:r>
              <a:rPr lang="en-GB" sz="2400" b="1" dirty="0">
                <a:solidFill>
                  <a:schemeClr val="bg1"/>
                </a:solidFill>
                <a:effectLst/>
                <a:latin typeface="Abadi Extra Light" panose="020B0204020104020204" pitchFamily="34" charset="0"/>
              </a:rPr>
              <a:t>Interactive special reports</a:t>
            </a:r>
          </a:p>
          <a:p>
            <a:pPr>
              <a:buFont typeface="+mj-lt"/>
              <a:buAutoNum type="arabicPeriod"/>
            </a:pPr>
            <a:r>
              <a:rPr lang="en-GB" sz="2400" b="1" dirty="0">
                <a:solidFill>
                  <a:schemeClr val="bg1"/>
                </a:solidFill>
                <a:effectLst/>
                <a:latin typeface="Abadi Extra Light" panose="020B0204020104020204" pitchFamily="34" charset="0"/>
              </a:rPr>
              <a:t>In person events </a:t>
            </a:r>
          </a:p>
          <a:p>
            <a:pPr>
              <a:buFont typeface="+mj-lt"/>
              <a:buAutoNum type="arabicPeriod"/>
            </a:pPr>
            <a:r>
              <a:rPr lang="en-GB" sz="2400" b="1" dirty="0">
                <a:solidFill>
                  <a:schemeClr val="bg1"/>
                </a:solidFill>
                <a:effectLst/>
                <a:latin typeface="Abadi Extra Light" panose="020B0204020104020204" pitchFamily="34" charset="0"/>
              </a:rPr>
              <a:t>Discount on training </a:t>
            </a:r>
          </a:p>
          <a:p>
            <a:pPr>
              <a:buFont typeface="+mj-lt"/>
              <a:buAutoNum type="arabicPeriod"/>
            </a:pPr>
            <a:r>
              <a:rPr lang="en-GB" sz="2400" b="1" dirty="0">
                <a:solidFill>
                  <a:schemeClr val="bg1"/>
                </a:solidFill>
                <a:effectLst/>
                <a:latin typeface="Abadi Extra Light" panose="020B0204020104020204" pitchFamily="34" charset="0"/>
              </a:rPr>
              <a:t>Discount on GI </a:t>
            </a:r>
          </a:p>
          <a:p>
            <a:pPr>
              <a:buFont typeface="+mj-lt"/>
              <a:buAutoNum type="arabicPeriod"/>
            </a:pPr>
            <a:r>
              <a:rPr lang="en-GB" sz="2400" b="1" i="1" dirty="0">
                <a:solidFill>
                  <a:schemeClr val="bg1"/>
                </a:solidFill>
                <a:effectLst/>
                <a:latin typeface="Abadi Extra Light" panose="020B0204020104020204" pitchFamily="34" charset="0"/>
              </a:rPr>
              <a:t>Podcast</a:t>
            </a:r>
            <a:r>
              <a:rPr lang="en-GB" sz="2400" b="1" dirty="0">
                <a:solidFill>
                  <a:schemeClr val="bg1"/>
                </a:solidFill>
                <a:effectLst/>
                <a:latin typeface="Abadi Extra Light" panose="020B0204020104020204" pitchFamily="34" charset="0"/>
              </a:rPr>
              <a:t>? </a:t>
            </a:r>
          </a:p>
          <a:p>
            <a:pPr>
              <a:buFont typeface="+mj-lt"/>
              <a:buAutoNum type="arabicPeriod"/>
            </a:pPr>
            <a:r>
              <a:rPr lang="en-GB" sz="2400" b="1" i="1" dirty="0">
                <a:solidFill>
                  <a:schemeClr val="bg1"/>
                </a:solidFill>
                <a:latin typeface="Abadi Extra Light" panose="020B0204020104020204" pitchFamily="34" charset="0"/>
              </a:rPr>
              <a:t>Ones to Watch?</a:t>
            </a:r>
            <a:endParaRPr lang="en-GB" sz="2400" b="1" i="1" dirty="0">
              <a:solidFill>
                <a:schemeClr val="bg1"/>
              </a:solidFill>
              <a:effectLst/>
              <a:latin typeface="Abadi Extra Light" panose="020B0204020104020204" pitchFamily="34" charset="0"/>
            </a:endParaRPr>
          </a:p>
          <a:p>
            <a:endParaRPr lang="en-GB" sz="4000" b="1" dirty="0">
              <a:solidFill>
                <a:schemeClr val="bg1"/>
              </a:solidFill>
              <a:effectLst/>
              <a:latin typeface="Abadi Extra Light" panose="020F0502020204030204" pitchFamily="34" charset="0"/>
              <a:ea typeface="Source Sans Pro" panose="020B0503030403020204" pitchFamily="34" charset="0"/>
              <a:cs typeface="Levenim MT" panose="02010502060101010101" pitchFamily="2" charset="-79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BED5E5-1502-634A-B161-614D26439C1F}"/>
              </a:ext>
            </a:extLst>
          </p:cNvPr>
          <p:cNvSpPr txBox="1"/>
          <p:nvPr/>
        </p:nvSpPr>
        <p:spPr>
          <a:xfrm>
            <a:off x="8466164" y="551612"/>
            <a:ext cx="194935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effectLst/>
                <a:latin typeface="Abadi Extra Light" panose="020F0502020204030204" pitchFamily="34" charset="0"/>
                <a:ea typeface="Source Sans Pro" panose="020B0503030403020204" pitchFamily="34" charset="0"/>
                <a:cs typeface="Levenim MT" panose="02010502060101010101" pitchFamily="2" charset="-79"/>
              </a:rPr>
              <a:t>Premium  </a:t>
            </a:r>
          </a:p>
          <a:p>
            <a:endParaRPr lang="en-GB" sz="4000" b="1" dirty="0">
              <a:solidFill>
                <a:schemeClr val="bg1"/>
              </a:solidFill>
              <a:effectLst/>
              <a:latin typeface="Abadi Extra Light" panose="020F0502020204030204" pitchFamily="34" charset="0"/>
              <a:ea typeface="Source Sans Pro" panose="020B0503030403020204" pitchFamily="34" charset="0"/>
              <a:cs typeface="Levenim MT" panose="02010502060101010101" pitchFamily="2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DC07C0-BA83-0295-6F55-2E4529295A95}"/>
              </a:ext>
            </a:extLst>
          </p:cNvPr>
          <p:cNvSpPr txBox="1"/>
          <p:nvPr/>
        </p:nvSpPr>
        <p:spPr>
          <a:xfrm>
            <a:off x="3251011" y="551612"/>
            <a:ext cx="3384646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effectLst/>
                <a:latin typeface="Abadi Extra Light" panose="020F0502020204030204" pitchFamily="34" charset="0"/>
                <a:ea typeface="Source Sans Pro" panose="020B0503030403020204" pitchFamily="34" charset="0"/>
                <a:cs typeface="Levenim MT" panose="02010502060101010101" pitchFamily="2" charset="-79"/>
              </a:rPr>
              <a:t>Standard</a:t>
            </a:r>
          </a:p>
          <a:p>
            <a:pPr algn="ctr"/>
            <a:r>
              <a:rPr lang="en-GB" sz="3200" b="1" i="1" dirty="0">
                <a:solidFill>
                  <a:schemeClr val="bg1"/>
                </a:solidFill>
                <a:effectLst/>
                <a:latin typeface="Abadi Extra Light" panose="020F0502020204030204" pitchFamily="34" charset="0"/>
                <a:ea typeface="Source Sans Pro" panose="020B0503030403020204" pitchFamily="34" charset="0"/>
                <a:cs typeface="Levenim MT" panose="02010502060101010101" pitchFamily="2" charset="-79"/>
              </a:rPr>
              <a:t>8 p/m &amp; 50 p/a</a:t>
            </a:r>
          </a:p>
          <a:p>
            <a:endParaRPr lang="en-GB" sz="4000" b="1" dirty="0">
              <a:solidFill>
                <a:schemeClr val="bg1"/>
              </a:solidFill>
              <a:effectLst/>
              <a:latin typeface="Abadi Extra Light" panose="020F0502020204030204" pitchFamily="34" charset="0"/>
              <a:ea typeface="Source Sans Pro" panose="020B0503030403020204" pitchFamily="34" charset="0"/>
              <a:cs typeface="Levenim MT" panose="02010502060101010101" pitchFamily="2" charset="-79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AE6F20-4BFF-9C9D-CC98-A1C70A8F0698}"/>
              </a:ext>
            </a:extLst>
          </p:cNvPr>
          <p:cNvSpPr txBox="1"/>
          <p:nvPr/>
        </p:nvSpPr>
        <p:spPr>
          <a:xfrm>
            <a:off x="7901487" y="1718131"/>
            <a:ext cx="379407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GB" sz="2400" b="1" dirty="0">
                <a:solidFill>
                  <a:schemeClr val="bg1"/>
                </a:solidFill>
                <a:effectLst/>
                <a:latin typeface="Abadi Extra Light" panose="020B0204020104020204" pitchFamily="34" charset="0"/>
              </a:rPr>
              <a:t>Three questions for analyst</a:t>
            </a:r>
          </a:p>
          <a:p>
            <a:pPr>
              <a:buFont typeface="+mj-lt"/>
              <a:buAutoNum type="arabicPeriod"/>
            </a:pPr>
            <a:r>
              <a:rPr lang="en-GB" sz="2400" b="1" dirty="0">
                <a:solidFill>
                  <a:schemeClr val="bg1"/>
                </a:solidFill>
                <a:effectLst/>
                <a:latin typeface="Abadi Extra Light" panose="020B0204020104020204" pitchFamily="34" charset="0"/>
              </a:rPr>
              <a:t>AKE Magazine</a:t>
            </a:r>
          </a:p>
          <a:p>
            <a:pPr>
              <a:buFont typeface="+mj-lt"/>
              <a:buAutoNum type="arabicPeriod"/>
            </a:pPr>
            <a:r>
              <a:rPr lang="en-GB" sz="2400" b="1" dirty="0">
                <a:solidFill>
                  <a:schemeClr val="bg1"/>
                </a:solidFill>
                <a:effectLst/>
                <a:latin typeface="Abadi Extra Light" panose="020B0204020104020204" pitchFamily="34" charset="0"/>
              </a:rPr>
              <a:t>Special </a:t>
            </a:r>
            <a:r>
              <a:rPr lang="en-GB" sz="2400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events </a:t>
            </a:r>
            <a:endParaRPr lang="en-GB" sz="2400" b="1" dirty="0">
              <a:solidFill>
                <a:schemeClr val="bg1"/>
              </a:solidFill>
              <a:effectLst/>
              <a:latin typeface="Abadi Extra Light" panose="020B0204020104020204" pitchFamily="34" charset="0"/>
            </a:endParaRPr>
          </a:p>
          <a:p>
            <a:endParaRPr lang="en-GB" sz="4000" b="1" dirty="0">
              <a:solidFill>
                <a:schemeClr val="bg1"/>
              </a:solidFill>
              <a:effectLst/>
              <a:latin typeface="Abadi Extra Light" panose="020F0502020204030204" pitchFamily="34" charset="0"/>
              <a:ea typeface="Source Sans Pro" panose="020B0503030403020204" pitchFamily="34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4647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alendar with a few squares&#10;&#10;Description automatically generated with medium confidence">
            <a:extLst>
              <a:ext uri="{FF2B5EF4-FFF2-40B4-BE49-F238E27FC236}">
                <a16:creationId xmlns:a16="http://schemas.microsoft.com/office/drawing/2014/main" id="{2F236172-1151-1538-2773-C2ED801231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23" y="352659"/>
            <a:ext cx="10938103" cy="6152681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FC0B605-0D14-6F0C-4F8F-496497D912E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4702" t="39403" r="36529" b="39702"/>
          <a:stretch/>
        </p:blipFill>
        <p:spPr>
          <a:xfrm>
            <a:off x="318451" y="234608"/>
            <a:ext cx="2370159" cy="968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447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adyLaunch™ by MemberPress | Built-In Page Maker">
            <a:extLst>
              <a:ext uri="{FF2B5EF4-FFF2-40B4-BE49-F238E27FC236}">
                <a16:creationId xmlns:a16="http://schemas.microsoft.com/office/drawing/2014/main" id="{B7B1404E-741C-8426-18D2-DA3A98D2D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559" y="523306"/>
            <a:ext cx="10331355" cy="581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DDAFCE8-510E-CC3F-CC83-4FD0D2E4E3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2416" t="37062" r="34592" b="32474"/>
          <a:stretch/>
        </p:blipFill>
        <p:spPr>
          <a:xfrm>
            <a:off x="532261" y="365124"/>
            <a:ext cx="2743202" cy="1424805"/>
          </a:xfrm>
        </p:spPr>
      </p:pic>
    </p:spTree>
    <p:extLst>
      <p:ext uri="{BB962C8B-B14F-4D97-AF65-F5344CB8AC3E}">
        <p14:creationId xmlns:p14="http://schemas.microsoft.com/office/powerpoint/2010/main" val="4123509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15E7D629-B151-B1D4-229A-6BBE264B9C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9454" b="37112"/>
          <a:stretch/>
        </p:blipFill>
        <p:spPr>
          <a:xfrm>
            <a:off x="0" y="2282587"/>
            <a:ext cx="12192000" cy="2292825"/>
          </a:xfrm>
          <a:prstGeom prst="rect">
            <a:avLst/>
          </a:prstGeom>
        </p:spPr>
      </p:pic>
      <p:pic>
        <p:nvPicPr>
          <p:cNvPr id="2050" name="Picture 2" descr="Divi Integration | MemberPress">
            <a:extLst>
              <a:ext uri="{FF2B5EF4-FFF2-40B4-BE49-F238E27FC236}">
                <a16:creationId xmlns:a16="http://schemas.microsoft.com/office/drawing/2014/main" id="{28BFA540-F6CF-F9BC-DFAE-164D088D34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66" t="17583" r="18192" b="21507"/>
          <a:stretch/>
        </p:blipFill>
        <p:spPr bwMode="auto">
          <a:xfrm>
            <a:off x="8270542" y="2610134"/>
            <a:ext cx="3123507" cy="1637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9314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93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Abadi Extra Light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Tereza Palicka</dc:creator>
  <cp:lastModifiedBy>Tereza Palicka</cp:lastModifiedBy>
  <cp:revision>1</cp:revision>
  <dcterms:created xsi:type="dcterms:W3CDTF">2023-09-12T13:15:56Z</dcterms:created>
  <dcterms:modified xsi:type="dcterms:W3CDTF">2023-09-12T13:54:32Z</dcterms:modified>
</cp:coreProperties>
</file>